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1" r:id="rId5"/>
    <p:sldId id="259" r:id="rId6"/>
    <p:sldId id="260" r:id="rId7"/>
    <p:sldId id="268"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366988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23046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3898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4011074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538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834632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55431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266031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64982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013D3-9C3B-4806-815A-3439BBD99314}"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18001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E013D3-9C3B-4806-815A-3439BBD99314}"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393555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E013D3-9C3B-4806-815A-3439BBD99314}" type="datetimeFigureOut">
              <a:rPr lang="en-US" smtClean="0"/>
              <a:t>10/17/2013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158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E013D3-9C3B-4806-815A-3439BBD99314}" type="datetimeFigureOut">
              <a:rPr lang="en-US" smtClean="0"/>
              <a:t>10/17/2013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42144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013D3-9C3B-4806-815A-3439BBD99314}" type="datetimeFigureOut">
              <a:rPr lang="en-US" smtClean="0"/>
              <a:t>10/17/2013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70504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013D3-9C3B-4806-815A-3439BBD99314}"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407190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013D3-9C3B-4806-815A-3439BBD99314}"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FAEB-E420-42DA-9E4E-395A8B68F039}" type="slidenum">
              <a:rPr lang="en-US" smtClean="0"/>
              <a:t>‹#›</a:t>
            </a:fld>
            <a:endParaRPr lang="en-US"/>
          </a:p>
        </p:txBody>
      </p:sp>
    </p:spTree>
    <p:extLst>
      <p:ext uri="{BB962C8B-B14F-4D97-AF65-F5344CB8AC3E}">
        <p14:creationId xmlns:p14="http://schemas.microsoft.com/office/powerpoint/2010/main" val="143436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E013D3-9C3B-4806-815A-3439BBD99314}" type="datetimeFigureOut">
              <a:rPr lang="en-US" smtClean="0"/>
              <a:t>10/17/2013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E0FAEB-E420-42DA-9E4E-395A8B68F039}" type="slidenum">
              <a:rPr lang="en-US" smtClean="0"/>
              <a:t>‹#›</a:t>
            </a:fld>
            <a:endParaRPr lang="en-US"/>
          </a:p>
        </p:txBody>
      </p:sp>
    </p:spTree>
    <p:extLst>
      <p:ext uri="{BB962C8B-B14F-4D97-AF65-F5344CB8AC3E}">
        <p14:creationId xmlns:p14="http://schemas.microsoft.com/office/powerpoint/2010/main" val="10106642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402465"/>
            <a:ext cx="8915399" cy="2262781"/>
          </a:xfrm>
        </p:spPr>
        <p:txBody>
          <a:bodyPr/>
          <a:lstStyle/>
          <a:p>
            <a:pPr algn="ctr"/>
            <a:r>
              <a:rPr lang="en-US" dirty="0" smtClean="0"/>
              <a:t>IPhone 5 Case</a:t>
            </a:r>
            <a:endParaRPr lang="en-US" dirty="0"/>
          </a:p>
        </p:txBody>
      </p:sp>
      <p:sp>
        <p:nvSpPr>
          <p:cNvPr id="3" name="Subtitle 2"/>
          <p:cNvSpPr>
            <a:spLocks noGrp="1"/>
          </p:cNvSpPr>
          <p:nvPr>
            <p:ph type="subTitle" idx="1"/>
          </p:nvPr>
        </p:nvSpPr>
        <p:spPr>
          <a:xfrm>
            <a:off x="2589211" y="2716079"/>
            <a:ext cx="8915399" cy="1126283"/>
          </a:xfrm>
        </p:spPr>
        <p:txBody>
          <a:bodyPr/>
          <a:lstStyle/>
          <a:p>
            <a:pPr algn="ctr"/>
            <a:r>
              <a:rPr lang="en-US" dirty="0" smtClean="0"/>
              <a:t>By: Luke </a:t>
            </a:r>
            <a:r>
              <a:rPr lang="en-US" dirty="0" err="1" smtClean="0"/>
              <a:t>Fickenworth</a:t>
            </a:r>
            <a:r>
              <a:rPr lang="en-US" dirty="0" smtClean="0"/>
              <a:t> and Grant Gallagher</a:t>
            </a:r>
            <a:endParaRPr lang="en-US" dirty="0"/>
          </a:p>
        </p:txBody>
      </p:sp>
    </p:spTree>
    <p:extLst>
      <p:ext uri="{BB962C8B-B14F-4D97-AF65-F5344CB8AC3E}">
        <p14:creationId xmlns:p14="http://schemas.microsoft.com/office/powerpoint/2010/main" val="8526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5188" y="1270000"/>
            <a:ext cx="4730291" cy="35477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270000"/>
            <a:ext cx="4771433" cy="3578576"/>
          </a:xfrm>
          <a:prstGeom prst="rect">
            <a:avLst/>
          </a:prstGeom>
        </p:spPr>
      </p:pic>
      <p:sp>
        <p:nvSpPr>
          <p:cNvPr id="6" name="TextBox 5"/>
          <p:cNvSpPr txBox="1"/>
          <p:nvPr/>
        </p:nvSpPr>
        <p:spPr>
          <a:xfrm>
            <a:off x="1159099" y="5061397"/>
            <a:ext cx="3816569" cy="369332"/>
          </a:xfrm>
          <a:prstGeom prst="rect">
            <a:avLst/>
          </a:prstGeom>
          <a:noFill/>
        </p:spPr>
        <p:txBody>
          <a:bodyPr wrap="square" rtlCol="0">
            <a:spAutoFit/>
          </a:bodyPr>
          <a:lstStyle/>
          <a:p>
            <a:pPr algn="ctr"/>
            <a:r>
              <a:rPr lang="en-US" dirty="0" smtClean="0"/>
              <a:t>Bottom of Case</a:t>
            </a:r>
            <a:endParaRPr lang="en-US" dirty="0"/>
          </a:p>
        </p:txBody>
      </p:sp>
      <p:sp>
        <p:nvSpPr>
          <p:cNvPr id="7" name="TextBox 6"/>
          <p:cNvSpPr txBox="1"/>
          <p:nvPr/>
        </p:nvSpPr>
        <p:spPr>
          <a:xfrm>
            <a:off x="5924282" y="4997003"/>
            <a:ext cx="3837904" cy="373487"/>
          </a:xfrm>
          <a:prstGeom prst="rect">
            <a:avLst/>
          </a:prstGeom>
          <a:noFill/>
        </p:spPr>
        <p:txBody>
          <a:bodyPr wrap="square" rtlCol="0">
            <a:spAutoFit/>
          </a:bodyPr>
          <a:lstStyle/>
          <a:p>
            <a:pPr algn="ctr"/>
            <a:r>
              <a:rPr lang="en-US" dirty="0" smtClean="0"/>
              <a:t>Top of Case</a:t>
            </a:r>
            <a:endParaRPr lang="en-US" dirty="0"/>
          </a:p>
        </p:txBody>
      </p:sp>
    </p:spTree>
    <p:extLst>
      <p:ext uri="{BB962C8B-B14F-4D97-AF65-F5344CB8AC3E}">
        <p14:creationId xmlns:p14="http://schemas.microsoft.com/office/powerpoint/2010/main" val="75859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Solution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143696" y="1078764"/>
            <a:ext cx="5175248" cy="3881437"/>
          </a:xfrm>
        </p:spPr>
      </p:pic>
      <p:sp>
        <p:nvSpPr>
          <p:cNvPr id="5" name="TextBox 4"/>
          <p:cNvSpPr txBox="1"/>
          <p:nvPr/>
        </p:nvSpPr>
        <p:spPr>
          <a:xfrm>
            <a:off x="2253803" y="5718220"/>
            <a:ext cx="4726546" cy="369332"/>
          </a:xfrm>
          <a:prstGeom prst="rect">
            <a:avLst/>
          </a:prstGeom>
          <a:noFill/>
        </p:spPr>
        <p:txBody>
          <a:bodyPr wrap="square" rtlCol="0">
            <a:spAutoFit/>
          </a:bodyPr>
          <a:lstStyle/>
          <a:p>
            <a:pPr algn="ctr"/>
            <a:r>
              <a:rPr lang="en-US" dirty="0" smtClean="0"/>
              <a:t>Case and Phone</a:t>
            </a:r>
            <a:endParaRPr lang="en-US" dirty="0"/>
          </a:p>
        </p:txBody>
      </p:sp>
    </p:spTree>
    <p:extLst>
      <p:ext uri="{BB962C8B-B14F-4D97-AF65-F5344CB8AC3E}">
        <p14:creationId xmlns:p14="http://schemas.microsoft.com/office/powerpoint/2010/main" val="309395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928" t="4759" r="17402" b="-1699"/>
          <a:stretch/>
        </p:blipFill>
        <p:spPr>
          <a:xfrm>
            <a:off x="412124" y="1609860"/>
            <a:ext cx="6246254" cy="4486326"/>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87" r="16984"/>
          <a:stretch/>
        </p:blipFill>
        <p:spPr>
          <a:xfrm>
            <a:off x="5891959" y="133081"/>
            <a:ext cx="5899861" cy="4387403"/>
          </a:xfrm>
          <a:prstGeom prst="rect">
            <a:avLst/>
          </a:prstGeom>
        </p:spPr>
      </p:pic>
      <p:sp>
        <p:nvSpPr>
          <p:cNvPr id="6" name="TextBox 5"/>
          <p:cNvSpPr txBox="1"/>
          <p:nvPr/>
        </p:nvSpPr>
        <p:spPr>
          <a:xfrm>
            <a:off x="850006" y="6194738"/>
            <a:ext cx="5267459" cy="400110"/>
          </a:xfrm>
          <a:prstGeom prst="rect">
            <a:avLst/>
          </a:prstGeom>
          <a:noFill/>
        </p:spPr>
        <p:txBody>
          <a:bodyPr wrap="square" rtlCol="0">
            <a:spAutoFit/>
          </a:bodyPr>
          <a:lstStyle/>
          <a:p>
            <a:pPr algn="ctr"/>
            <a:r>
              <a:rPr lang="en-US" sz="2000" dirty="0" smtClean="0"/>
              <a:t>Bottom of Case drawings</a:t>
            </a:r>
            <a:endParaRPr lang="en-US" sz="2000" dirty="0"/>
          </a:p>
        </p:txBody>
      </p:sp>
      <p:sp>
        <p:nvSpPr>
          <p:cNvPr id="7" name="TextBox 6"/>
          <p:cNvSpPr txBox="1"/>
          <p:nvPr/>
        </p:nvSpPr>
        <p:spPr>
          <a:xfrm>
            <a:off x="7018986" y="4636394"/>
            <a:ext cx="4417453" cy="400110"/>
          </a:xfrm>
          <a:prstGeom prst="rect">
            <a:avLst/>
          </a:prstGeom>
          <a:noFill/>
        </p:spPr>
        <p:txBody>
          <a:bodyPr wrap="square" rtlCol="0">
            <a:spAutoFit/>
          </a:bodyPr>
          <a:lstStyle/>
          <a:p>
            <a:pPr algn="ctr"/>
            <a:r>
              <a:rPr lang="en-US" sz="2000" dirty="0" smtClean="0"/>
              <a:t>Top of Case drawings</a:t>
            </a:r>
            <a:endParaRPr lang="en-US" sz="2000" dirty="0"/>
          </a:p>
        </p:txBody>
      </p:sp>
    </p:spTree>
    <p:extLst>
      <p:ext uri="{BB962C8B-B14F-4D97-AF65-F5344CB8AC3E}">
        <p14:creationId xmlns:p14="http://schemas.microsoft.com/office/powerpoint/2010/main" val="3355788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005" r="17448"/>
          <a:stretch/>
        </p:blipFill>
        <p:spPr>
          <a:xfrm>
            <a:off x="3258355" y="193471"/>
            <a:ext cx="7340958" cy="5449309"/>
          </a:xfrm>
        </p:spPr>
      </p:pic>
      <p:sp>
        <p:nvSpPr>
          <p:cNvPr id="5" name="TextBox 4"/>
          <p:cNvSpPr txBox="1"/>
          <p:nvPr/>
        </p:nvSpPr>
        <p:spPr>
          <a:xfrm>
            <a:off x="4430332" y="5756856"/>
            <a:ext cx="5383369" cy="400110"/>
          </a:xfrm>
          <a:prstGeom prst="rect">
            <a:avLst/>
          </a:prstGeom>
          <a:noFill/>
        </p:spPr>
        <p:txBody>
          <a:bodyPr wrap="square" rtlCol="0">
            <a:spAutoFit/>
          </a:bodyPr>
          <a:lstStyle/>
          <a:p>
            <a:pPr algn="ctr"/>
            <a:r>
              <a:rPr lang="en-US" sz="2000" dirty="0" smtClean="0"/>
              <a:t>Drawing of Case and Dummy phone</a:t>
            </a:r>
            <a:endParaRPr lang="en-US" sz="2000" dirty="0"/>
          </a:p>
        </p:txBody>
      </p:sp>
    </p:spTree>
    <p:extLst>
      <p:ext uri="{BB962C8B-B14F-4D97-AF65-F5344CB8AC3E}">
        <p14:creationId xmlns:p14="http://schemas.microsoft.com/office/powerpoint/2010/main" val="83447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2"/>
            <a:ext cx="8596668" cy="1320800"/>
          </a:xfrm>
        </p:spPr>
        <p:txBody>
          <a:bodyPr/>
          <a:lstStyle/>
          <a:p>
            <a:r>
              <a:rPr lang="en-US" sz="4000" dirty="0" smtClean="0"/>
              <a:t>Understand</a:t>
            </a:r>
            <a:endParaRPr lang="en-US" dirty="0"/>
          </a:p>
        </p:txBody>
      </p:sp>
      <p:sp>
        <p:nvSpPr>
          <p:cNvPr id="3" name="Content Placeholder 2"/>
          <p:cNvSpPr>
            <a:spLocks noGrp="1"/>
          </p:cNvSpPr>
          <p:nvPr>
            <p:ph idx="1"/>
          </p:nvPr>
        </p:nvSpPr>
        <p:spPr>
          <a:xfrm>
            <a:off x="677334" y="1128332"/>
            <a:ext cx="8596668" cy="4808829"/>
          </a:xfrm>
        </p:spPr>
        <p:txBody>
          <a:bodyPr>
            <a:normAutofit/>
          </a:bodyPr>
          <a:lstStyle/>
          <a:p>
            <a:r>
              <a:rPr lang="en-US" sz="2400" dirty="0" smtClean="0"/>
              <a:t>Design an innovative smartphone accessory that fits the needs/wants of a particular person using inventor</a:t>
            </a:r>
          </a:p>
          <a:p>
            <a:r>
              <a:rPr lang="en-US" sz="2400" dirty="0" smtClean="0"/>
              <a:t>Person we are creating a case for loses their credit cards, drivers license, and money a lot</a:t>
            </a:r>
          </a:p>
          <a:p>
            <a:r>
              <a:rPr lang="en-US" sz="2400" dirty="0" smtClean="0"/>
              <a:t>Need to keep it all together with their phone, because they do not lose their phone- Busy parent or businessman</a:t>
            </a:r>
            <a:endParaRPr lang="en-US" sz="2400" dirty="0"/>
          </a:p>
        </p:txBody>
      </p:sp>
      <p:pic>
        <p:nvPicPr>
          <p:cNvPr id="4" name="Picture 3"/>
          <p:cNvPicPr>
            <a:picLocks noChangeAspect="1"/>
          </p:cNvPicPr>
          <p:nvPr/>
        </p:nvPicPr>
        <p:blipFill>
          <a:blip r:embed="rId2"/>
          <a:stretch>
            <a:fillRect/>
          </a:stretch>
        </p:blipFill>
        <p:spPr>
          <a:xfrm>
            <a:off x="2676789" y="3787998"/>
            <a:ext cx="4597758" cy="2586239"/>
          </a:xfrm>
          <a:prstGeom prst="rect">
            <a:avLst/>
          </a:prstGeom>
        </p:spPr>
      </p:pic>
    </p:spTree>
    <p:extLst>
      <p:ext uri="{BB962C8B-B14F-4D97-AF65-F5344CB8AC3E}">
        <p14:creationId xmlns:p14="http://schemas.microsoft.com/office/powerpoint/2010/main" val="1220219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Explore</a:t>
            </a:r>
            <a:endParaRPr lang="en-US" sz="4000" dirty="0"/>
          </a:p>
        </p:txBody>
      </p:sp>
      <p:sp>
        <p:nvSpPr>
          <p:cNvPr id="3" name="Content Placeholder 2"/>
          <p:cNvSpPr>
            <a:spLocks noGrp="1"/>
          </p:cNvSpPr>
          <p:nvPr>
            <p:ph idx="1"/>
          </p:nvPr>
        </p:nvSpPr>
        <p:spPr>
          <a:xfrm>
            <a:off x="677334" y="1413614"/>
            <a:ext cx="8596668" cy="4716730"/>
          </a:xfrm>
        </p:spPr>
        <p:txBody>
          <a:bodyPr>
            <a:normAutofit/>
          </a:bodyPr>
          <a:lstStyle/>
          <a:p>
            <a:r>
              <a:rPr lang="en-US" sz="2400" dirty="0" smtClean="0"/>
              <a:t>Knew we wanted to combine wallet into a phone case</a:t>
            </a:r>
          </a:p>
          <a:p>
            <a:r>
              <a:rPr lang="en-US" sz="2400" dirty="0" smtClean="0"/>
              <a:t>Looked at various wallets online, noticed common theme of slits for credit cards, drivers licenses, and cash money</a:t>
            </a:r>
          </a:p>
          <a:p>
            <a:endParaRPr lang="en-US" sz="2400" dirty="0" smtClean="0"/>
          </a:p>
          <a:p>
            <a:endParaRPr lang="en-US" sz="2400" dirty="0"/>
          </a:p>
          <a:p>
            <a:endParaRPr lang="en-US" sz="2400" dirty="0" smtClean="0"/>
          </a:p>
          <a:p>
            <a:endParaRPr lang="en-US" sz="2400" dirty="0" smtClean="0"/>
          </a:p>
          <a:p>
            <a:r>
              <a:rPr lang="en-US" sz="2400" dirty="0" smtClean="0"/>
              <a:t>Thought of idea to put Velcro strip on case attaching polyester material to a basic case for easy access</a:t>
            </a:r>
            <a:endParaRPr lang="en-US" sz="2400" dirty="0"/>
          </a:p>
        </p:txBody>
      </p:sp>
      <p:pic>
        <p:nvPicPr>
          <p:cNvPr id="4" name="Picture 3"/>
          <p:cNvPicPr>
            <a:picLocks noChangeAspect="1"/>
          </p:cNvPicPr>
          <p:nvPr/>
        </p:nvPicPr>
        <p:blipFill>
          <a:blip r:embed="rId2"/>
          <a:stretch>
            <a:fillRect/>
          </a:stretch>
        </p:blipFill>
        <p:spPr>
          <a:xfrm>
            <a:off x="1145482" y="2734414"/>
            <a:ext cx="3145893" cy="1953765"/>
          </a:xfrm>
          <a:prstGeom prst="rect">
            <a:avLst/>
          </a:prstGeom>
        </p:spPr>
      </p:pic>
    </p:spTree>
    <p:extLst>
      <p:ext uri="{BB962C8B-B14F-4D97-AF65-F5344CB8AC3E}">
        <p14:creationId xmlns:p14="http://schemas.microsoft.com/office/powerpoint/2010/main" val="957428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0355"/>
            <a:ext cx="8596668" cy="1320800"/>
          </a:xfrm>
        </p:spPr>
        <p:txBody>
          <a:bodyPr>
            <a:normAutofit/>
          </a:bodyPr>
          <a:lstStyle/>
          <a:p>
            <a:r>
              <a:rPr lang="en-US" sz="4000" dirty="0" smtClean="0"/>
              <a:t>Explore (cont.)</a:t>
            </a:r>
            <a:endParaRPr lang="en-US" sz="4000" dirty="0"/>
          </a:p>
        </p:txBody>
      </p:sp>
      <p:sp>
        <p:nvSpPr>
          <p:cNvPr id="3" name="Content Placeholder 2"/>
          <p:cNvSpPr>
            <a:spLocks noGrp="1"/>
          </p:cNvSpPr>
          <p:nvPr>
            <p:ph idx="1"/>
          </p:nvPr>
        </p:nvSpPr>
        <p:spPr>
          <a:xfrm>
            <a:off x="677334" y="1025301"/>
            <a:ext cx="8596668" cy="3880773"/>
          </a:xfrm>
        </p:spPr>
        <p:txBody>
          <a:bodyPr>
            <a:normAutofit/>
          </a:bodyPr>
          <a:lstStyle/>
          <a:p>
            <a:r>
              <a:rPr lang="en-US" sz="2400" dirty="0" smtClean="0"/>
              <a:t>We noticed there are other similar products on the market, such as this case by the company speck</a:t>
            </a:r>
            <a:endParaRPr lang="en-US" sz="2400" dirty="0"/>
          </a:p>
        </p:txBody>
      </p:sp>
      <p:pic>
        <p:nvPicPr>
          <p:cNvPr id="6" name="Picture 5"/>
          <p:cNvPicPr>
            <a:picLocks noChangeAspect="1"/>
          </p:cNvPicPr>
          <p:nvPr/>
        </p:nvPicPr>
        <p:blipFill>
          <a:blip r:embed="rId2"/>
          <a:stretch>
            <a:fillRect/>
          </a:stretch>
        </p:blipFill>
        <p:spPr>
          <a:xfrm>
            <a:off x="2118168" y="1894028"/>
            <a:ext cx="3502220" cy="3502220"/>
          </a:xfrm>
          <a:prstGeom prst="rect">
            <a:avLst/>
          </a:prstGeom>
        </p:spPr>
      </p:pic>
    </p:spTree>
    <p:extLst>
      <p:ext uri="{BB962C8B-B14F-4D97-AF65-F5344CB8AC3E}">
        <p14:creationId xmlns:p14="http://schemas.microsoft.com/office/powerpoint/2010/main" val="1150841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6265"/>
            <a:ext cx="8596668" cy="1320800"/>
          </a:xfrm>
        </p:spPr>
        <p:txBody>
          <a:bodyPr>
            <a:normAutofit/>
          </a:bodyPr>
          <a:lstStyle/>
          <a:p>
            <a:r>
              <a:rPr lang="en-US" sz="4000" dirty="0" smtClean="0"/>
              <a:t>Define</a:t>
            </a:r>
            <a:endParaRPr lang="en-US" sz="4000" dirty="0"/>
          </a:p>
        </p:txBody>
      </p:sp>
      <p:sp>
        <p:nvSpPr>
          <p:cNvPr id="3" name="Content Placeholder 2"/>
          <p:cNvSpPr>
            <a:spLocks noGrp="1"/>
          </p:cNvSpPr>
          <p:nvPr>
            <p:ph idx="1"/>
          </p:nvPr>
        </p:nvSpPr>
        <p:spPr>
          <a:xfrm>
            <a:off x="677334" y="1168915"/>
            <a:ext cx="8596668" cy="5038701"/>
          </a:xfrm>
        </p:spPr>
        <p:txBody>
          <a:bodyPr>
            <a:normAutofit/>
          </a:bodyPr>
          <a:lstStyle/>
          <a:p>
            <a:r>
              <a:rPr lang="en-US" sz="2400" dirty="0" smtClean="0"/>
              <a:t>Problem: person loses credit cards, drivers license, and money a lot and cannot find them</a:t>
            </a:r>
          </a:p>
          <a:p>
            <a:r>
              <a:rPr lang="en-US" sz="2400" dirty="0" smtClean="0"/>
              <a:t>Solution: combine and put those things into the phone, so you only have one thing to carry around and not lose</a:t>
            </a:r>
          </a:p>
          <a:p>
            <a:pPr marL="0" indent="0">
              <a:buNone/>
            </a:pPr>
            <a:r>
              <a:rPr lang="en-US" sz="2400" u="sng" dirty="0" smtClean="0"/>
              <a:t>Considerations:</a:t>
            </a:r>
          </a:p>
          <a:p>
            <a:r>
              <a:rPr lang="en-US" sz="2400" dirty="0" smtClean="0"/>
              <a:t>Need easy access </a:t>
            </a:r>
          </a:p>
          <a:p>
            <a:r>
              <a:rPr lang="en-US" sz="2400" dirty="0" smtClean="0"/>
              <a:t>Large enough to store all materials</a:t>
            </a:r>
          </a:p>
          <a:p>
            <a:r>
              <a:rPr lang="en-US" sz="2400" dirty="0" smtClean="0"/>
              <a:t>Durable and sturdy case</a:t>
            </a:r>
          </a:p>
          <a:p>
            <a:r>
              <a:rPr lang="en-US" sz="2400" dirty="0" smtClean="0"/>
              <a:t>Appeal to popular demand- modern, colorful look</a:t>
            </a:r>
          </a:p>
          <a:p>
            <a:r>
              <a:rPr lang="en-US" sz="2400" dirty="0" smtClean="0"/>
              <a:t>Affordable to public</a:t>
            </a:r>
          </a:p>
          <a:p>
            <a:pPr marL="0" indent="0">
              <a:buNone/>
            </a:pPr>
            <a:endParaRPr lang="en-US" sz="2400" dirty="0"/>
          </a:p>
        </p:txBody>
      </p:sp>
    </p:spTree>
    <p:extLst>
      <p:ext uri="{BB962C8B-B14F-4D97-AF65-F5344CB8AC3E}">
        <p14:creationId xmlns:p14="http://schemas.microsoft.com/office/powerpoint/2010/main" val="660965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3386"/>
            <a:ext cx="8596668" cy="1320800"/>
          </a:xfrm>
        </p:spPr>
        <p:txBody>
          <a:bodyPr>
            <a:normAutofit/>
          </a:bodyPr>
          <a:lstStyle/>
          <a:p>
            <a:r>
              <a:rPr lang="en-US" sz="4000" dirty="0" smtClean="0"/>
              <a:t>Ideate</a:t>
            </a:r>
            <a:endParaRPr lang="en-US" sz="4000" dirty="0"/>
          </a:p>
        </p:txBody>
      </p:sp>
      <p:sp>
        <p:nvSpPr>
          <p:cNvPr id="3" name="Content Placeholder 2"/>
          <p:cNvSpPr>
            <a:spLocks noGrp="1"/>
          </p:cNvSpPr>
          <p:nvPr>
            <p:ph idx="1"/>
          </p:nvPr>
        </p:nvSpPr>
        <p:spPr>
          <a:xfrm>
            <a:off x="677334" y="973786"/>
            <a:ext cx="8596668" cy="5066406"/>
          </a:xfrm>
        </p:spPr>
        <p:txBody>
          <a:bodyPr>
            <a:normAutofit/>
          </a:bodyPr>
          <a:lstStyle/>
          <a:p>
            <a:r>
              <a:rPr lang="en-US" sz="2400" dirty="0" smtClean="0"/>
              <a:t>Our first idea was to attach the back of the case with hinges on the side so the case could have easy access but have space for the items the customer wants to put in </a:t>
            </a:r>
          </a:p>
          <a:p>
            <a:endParaRPr lang="en-US" sz="2400" dirty="0"/>
          </a:p>
          <a:p>
            <a:r>
              <a:rPr lang="en-US" sz="2400" dirty="0" smtClean="0"/>
              <a:t>But it needs to look attractive to the public eye and be affordable, preferably less than fifteen dollars, and no more than twenty dollars</a:t>
            </a:r>
          </a:p>
          <a:p>
            <a:endParaRPr lang="en-US" sz="2400" dirty="0"/>
          </a:p>
          <a:p>
            <a:r>
              <a:rPr lang="en-US" sz="2400" dirty="0" smtClean="0"/>
              <a:t>We also had the idea of putting a Velcro strap along the top on the back of the phone with a flexible material attaching to the case, for easy access in and out. </a:t>
            </a:r>
            <a:endParaRPr lang="en-US" sz="2400" dirty="0"/>
          </a:p>
        </p:txBody>
      </p:sp>
    </p:spTree>
    <p:extLst>
      <p:ext uri="{BB962C8B-B14F-4D97-AF65-F5344CB8AC3E}">
        <p14:creationId xmlns:p14="http://schemas.microsoft.com/office/powerpoint/2010/main" val="3867824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184" y="144703"/>
            <a:ext cx="4822079" cy="6618540"/>
          </a:xfrm>
        </p:spPr>
      </p:pic>
    </p:spTree>
    <p:extLst>
      <p:ext uri="{BB962C8B-B14F-4D97-AF65-F5344CB8AC3E}">
        <p14:creationId xmlns:p14="http://schemas.microsoft.com/office/powerpoint/2010/main" val="9435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6265"/>
            <a:ext cx="8596668" cy="1320800"/>
          </a:xfrm>
        </p:spPr>
        <p:txBody>
          <a:bodyPr>
            <a:normAutofit/>
          </a:bodyPr>
          <a:lstStyle/>
          <a:p>
            <a:r>
              <a:rPr lang="en-US" sz="4000" dirty="0" smtClean="0"/>
              <a:t>Prototype</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529" y="1091770"/>
            <a:ext cx="3730200" cy="27976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87" y="1065810"/>
            <a:ext cx="4400171" cy="3300128"/>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97838" y="1286256"/>
            <a:ext cx="3951964" cy="2963974"/>
          </a:xfrm>
        </p:spPr>
      </p:pic>
      <p:sp>
        <p:nvSpPr>
          <p:cNvPr id="10" name="TextBox 9"/>
          <p:cNvSpPr txBox="1"/>
          <p:nvPr/>
        </p:nvSpPr>
        <p:spPr>
          <a:xfrm>
            <a:off x="4728693" y="4250230"/>
            <a:ext cx="3490174" cy="369332"/>
          </a:xfrm>
          <a:prstGeom prst="rect">
            <a:avLst/>
          </a:prstGeom>
          <a:noFill/>
        </p:spPr>
        <p:txBody>
          <a:bodyPr wrap="square" rtlCol="0">
            <a:spAutoFit/>
          </a:bodyPr>
          <a:lstStyle/>
          <a:p>
            <a:pPr algn="ctr"/>
            <a:r>
              <a:rPr lang="en-US" dirty="0" smtClean="0"/>
              <a:t>Front View</a:t>
            </a:r>
            <a:endParaRPr lang="en-US" dirty="0"/>
          </a:p>
        </p:txBody>
      </p:sp>
      <p:sp>
        <p:nvSpPr>
          <p:cNvPr id="11" name="TextBox 10"/>
          <p:cNvSpPr txBox="1"/>
          <p:nvPr/>
        </p:nvSpPr>
        <p:spPr>
          <a:xfrm>
            <a:off x="476518" y="4434896"/>
            <a:ext cx="3374265" cy="369332"/>
          </a:xfrm>
          <a:prstGeom prst="rect">
            <a:avLst/>
          </a:prstGeom>
          <a:noFill/>
        </p:spPr>
        <p:txBody>
          <a:bodyPr wrap="square" rtlCol="0">
            <a:spAutoFit/>
          </a:bodyPr>
          <a:lstStyle/>
          <a:p>
            <a:pPr algn="ctr"/>
            <a:r>
              <a:rPr lang="en-US" dirty="0" smtClean="0"/>
              <a:t>Side Angle</a:t>
            </a:r>
            <a:endParaRPr lang="en-US" dirty="0"/>
          </a:p>
        </p:txBody>
      </p:sp>
      <p:sp>
        <p:nvSpPr>
          <p:cNvPr id="12" name="TextBox 11"/>
          <p:cNvSpPr txBox="1"/>
          <p:nvPr/>
        </p:nvSpPr>
        <p:spPr>
          <a:xfrm>
            <a:off x="8718997" y="3979572"/>
            <a:ext cx="2627290" cy="369332"/>
          </a:xfrm>
          <a:prstGeom prst="rect">
            <a:avLst/>
          </a:prstGeom>
          <a:noFill/>
        </p:spPr>
        <p:txBody>
          <a:bodyPr wrap="square" rtlCol="0">
            <a:spAutoFit/>
          </a:bodyPr>
          <a:lstStyle/>
          <a:p>
            <a:pPr algn="ctr"/>
            <a:r>
              <a:rPr lang="en-US" dirty="0" smtClean="0"/>
              <a:t>Side Angle</a:t>
            </a:r>
            <a:endParaRPr lang="en-US" dirty="0"/>
          </a:p>
        </p:txBody>
      </p:sp>
    </p:spTree>
    <p:extLst>
      <p:ext uri="{BB962C8B-B14F-4D97-AF65-F5344CB8AC3E}">
        <p14:creationId xmlns:p14="http://schemas.microsoft.com/office/powerpoint/2010/main" val="1266406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870"/>
            <a:ext cx="8596668" cy="1320800"/>
          </a:xfrm>
        </p:spPr>
        <p:txBody>
          <a:bodyPr>
            <a:normAutofit/>
          </a:bodyPr>
          <a:lstStyle/>
          <a:p>
            <a:r>
              <a:rPr lang="en-US" sz="4000" dirty="0" smtClean="0"/>
              <a:t>Prototype (</a:t>
            </a:r>
            <a:r>
              <a:rPr lang="en-US" sz="4000" dirty="0" err="1" smtClean="0"/>
              <a:t>cont</a:t>
            </a:r>
            <a:r>
              <a:rPr lang="en-US" sz="4000" dirty="0" smtClean="0"/>
              <a:t>)</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833" y="1208496"/>
            <a:ext cx="4073635" cy="30552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315" y="1105709"/>
            <a:ext cx="4282463" cy="32118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324" y="1105709"/>
            <a:ext cx="4347735" cy="3260802"/>
          </a:xfrm>
          <a:prstGeom prst="rect">
            <a:avLst/>
          </a:prstGeom>
        </p:spPr>
      </p:pic>
      <p:sp>
        <p:nvSpPr>
          <p:cNvPr id="7" name="TextBox 6"/>
          <p:cNvSpPr txBox="1"/>
          <p:nvPr/>
        </p:nvSpPr>
        <p:spPr>
          <a:xfrm>
            <a:off x="528034" y="4481848"/>
            <a:ext cx="3232597" cy="369332"/>
          </a:xfrm>
          <a:prstGeom prst="rect">
            <a:avLst/>
          </a:prstGeom>
          <a:noFill/>
        </p:spPr>
        <p:txBody>
          <a:bodyPr wrap="square" rtlCol="0">
            <a:spAutoFit/>
          </a:bodyPr>
          <a:lstStyle/>
          <a:p>
            <a:pPr algn="ctr"/>
            <a:r>
              <a:rPr lang="en-US" dirty="0" smtClean="0"/>
              <a:t>Back View</a:t>
            </a:r>
            <a:endParaRPr lang="en-US" dirty="0"/>
          </a:p>
        </p:txBody>
      </p:sp>
      <p:sp>
        <p:nvSpPr>
          <p:cNvPr id="8" name="TextBox 7"/>
          <p:cNvSpPr txBox="1"/>
          <p:nvPr/>
        </p:nvSpPr>
        <p:spPr>
          <a:xfrm>
            <a:off x="4803820" y="4559121"/>
            <a:ext cx="3193960" cy="369332"/>
          </a:xfrm>
          <a:prstGeom prst="rect">
            <a:avLst/>
          </a:prstGeom>
          <a:noFill/>
        </p:spPr>
        <p:txBody>
          <a:bodyPr wrap="square" rtlCol="0">
            <a:spAutoFit/>
          </a:bodyPr>
          <a:lstStyle/>
          <a:p>
            <a:pPr algn="ctr"/>
            <a:r>
              <a:rPr lang="en-US" dirty="0" smtClean="0"/>
              <a:t>Top and Front</a:t>
            </a:r>
            <a:endParaRPr lang="en-US" dirty="0"/>
          </a:p>
        </p:txBody>
      </p:sp>
      <p:sp>
        <p:nvSpPr>
          <p:cNvPr id="9" name="TextBox 8"/>
          <p:cNvSpPr txBox="1"/>
          <p:nvPr/>
        </p:nvSpPr>
        <p:spPr>
          <a:xfrm>
            <a:off x="8847786" y="4481848"/>
            <a:ext cx="2614411" cy="369332"/>
          </a:xfrm>
          <a:prstGeom prst="rect">
            <a:avLst/>
          </a:prstGeom>
          <a:noFill/>
        </p:spPr>
        <p:txBody>
          <a:bodyPr wrap="square" rtlCol="0">
            <a:spAutoFit/>
          </a:bodyPr>
          <a:lstStyle/>
          <a:p>
            <a:pPr algn="ctr"/>
            <a:r>
              <a:rPr lang="en-US" dirty="0" smtClean="0"/>
              <a:t>Bottom and Front</a:t>
            </a:r>
            <a:endParaRPr lang="en-US" dirty="0"/>
          </a:p>
        </p:txBody>
      </p:sp>
    </p:spTree>
    <p:extLst>
      <p:ext uri="{BB962C8B-B14F-4D97-AF65-F5344CB8AC3E}">
        <p14:creationId xmlns:p14="http://schemas.microsoft.com/office/powerpoint/2010/main" val="103531694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24842</TotalTime>
  <Words>352</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IPhone 5 Case</vt:lpstr>
      <vt:lpstr>Understand</vt:lpstr>
      <vt:lpstr>Explore</vt:lpstr>
      <vt:lpstr>Explore (cont.)</vt:lpstr>
      <vt:lpstr>Define</vt:lpstr>
      <vt:lpstr>Ideate</vt:lpstr>
      <vt:lpstr>Ideate</vt:lpstr>
      <vt:lpstr>Prototype</vt:lpstr>
      <vt:lpstr>Prototype (cont)</vt:lpstr>
      <vt:lpstr>Refine</vt:lpstr>
      <vt:lpstr>Solution</vt:lpstr>
      <vt:lpstr>Solution</vt:lpstr>
      <vt:lpstr>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IPhone 5 Case</dc:title>
  <dc:creator>Microsoft account</dc:creator>
  <cp:lastModifiedBy>Microsoft account</cp:lastModifiedBy>
  <cp:revision>17</cp:revision>
  <dcterms:created xsi:type="dcterms:W3CDTF">2013-10-17T15:02:20Z</dcterms:created>
  <dcterms:modified xsi:type="dcterms:W3CDTF">2013-11-03T21:05:08Z</dcterms:modified>
</cp:coreProperties>
</file>