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144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50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81733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261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44761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880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907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753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93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946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618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753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101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753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193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307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838E-39EB-4D44-B426-738394B90858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DC9A24-1895-4571-9D64-8CA826AC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NGKMUzKfw" TargetMode="External"/><Relationship Id="rId2" Type="http://schemas.openxmlformats.org/officeDocument/2006/relationships/hyperlink" Target="http://www.youtube.com/watch?v=vJr4VSvrp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heedmartin.com/us/what-we-do/aerospace-defens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k.com/product-media-alpha-listing/?order=gro%3c=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961501"/>
            <a:ext cx="7766936" cy="1646302"/>
          </a:xfrm>
        </p:spPr>
        <p:txBody>
          <a:bodyPr/>
          <a:lstStyle/>
          <a:p>
            <a:pPr algn="ctr"/>
            <a:r>
              <a:rPr lang="en-US" dirty="0" smtClean="0"/>
              <a:t>Aerospace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399" y="4607803"/>
            <a:ext cx="7766936" cy="1096899"/>
          </a:xfrm>
        </p:spPr>
        <p:txBody>
          <a:bodyPr/>
          <a:lstStyle/>
          <a:p>
            <a:pPr algn="ctr"/>
            <a:r>
              <a:rPr lang="en-US" dirty="0" smtClean="0"/>
              <a:t>By: Luke </a:t>
            </a:r>
            <a:r>
              <a:rPr lang="en-US" dirty="0" err="1" smtClean="0"/>
              <a:t>Fickenworth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97" y="311403"/>
            <a:ext cx="4312410" cy="31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7113"/>
            <a:ext cx="8596668" cy="1320800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86698"/>
            <a:ext cx="8596668" cy="5377032"/>
          </a:xfrm>
        </p:spPr>
        <p:txBody>
          <a:bodyPr>
            <a:noAutofit/>
          </a:bodyPr>
          <a:lstStyle/>
          <a:p>
            <a:r>
              <a:rPr lang="en-US" sz="2400" dirty="0"/>
              <a:t>"Alliant Techsystems Inc." </a:t>
            </a:r>
            <a:r>
              <a:rPr lang="en-US" sz="2400" i="1" dirty="0"/>
              <a:t>ATK</a:t>
            </a:r>
            <a:r>
              <a:rPr lang="en-US" sz="2400" dirty="0"/>
              <a:t>. </a:t>
            </a:r>
            <a:r>
              <a:rPr lang="en-US" sz="2400" dirty="0" err="1"/>
              <a:t>N.p</a:t>
            </a:r>
            <a:r>
              <a:rPr lang="en-US" sz="2400" dirty="0"/>
              <a:t>., </a:t>
            </a:r>
            <a:r>
              <a:rPr lang="en-US" sz="2400" dirty="0" err="1"/>
              <a:t>n.d.</a:t>
            </a:r>
            <a:r>
              <a:rPr lang="en-US" sz="2400" dirty="0"/>
              <a:t> Web. 27 Aug. 2013.</a:t>
            </a:r>
          </a:p>
          <a:p>
            <a:r>
              <a:rPr lang="en-US" sz="2400" dirty="0"/>
              <a:t>"The </a:t>
            </a:r>
            <a:r>
              <a:rPr lang="en-US" sz="2400" dirty="0" err="1"/>
              <a:t>Hellmuth</a:t>
            </a:r>
            <a:r>
              <a:rPr lang="en-US" sz="2400" dirty="0"/>
              <a:t> Walter Rocket Motor Web Site." </a:t>
            </a:r>
            <a:r>
              <a:rPr lang="en-US" sz="2400" i="1" dirty="0"/>
              <a:t>The </a:t>
            </a:r>
            <a:r>
              <a:rPr lang="en-US" sz="2400" i="1" dirty="0" err="1"/>
              <a:t>Hellmuth</a:t>
            </a:r>
            <a:r>
              <a:rPr lang="en-US" sz="2400" i="1" dirty="0"/>
              <a:t> Walter Rocket Motor Web Site</a:t>
            </a:r>
            <a:r>
              <a:rPr lang="en-US" sz="2400" dirty="0"/>
              <a:t>. </a:t>
            </a:r>
            <a:r>
              <a:rPr lang="en-US" sz="2400" dirty="0" err="1"/>
              <a:t>N.p</a:t>
            </a:r>
            <a:r>
              <a:rPr lang="en-US" sz="2400" dirty="0"/>
              <a:t>., </a:t>
            </a:r>
            <a:r>
              <a:rPr lang="en-US" sz="2400" dirty="0" err="1"/>
              <a:t>n.d.</a:t>
            </a:r>
            <a:r>
              <a:rPr lang="en-US" sz="2400" dirty="0"/>
              <a:t> Web. 27 Aug. 2013.</a:t>
            </a:r>
          </a:p>
          <a:p>
            <a:r>
              <a:rPr lang="en-US" sz="2400" dirty="0"/>
              <a:t>"Lockheed Martin Corporation." </a:t>
            </a:r>
            <a:r>
              <a:rPr lang="en-US" sz="2400" i="1" dirty="0"/>
              <a:t>News</a:t>
            </a:r>
            <a:r>
              <a:rPr lang="en-US" sz="2400" dirty="0"/>
              <a:t>. </a:t>
            </a:r>
            <a:r>
              <a:rPr lang="en-US" sz="2400" dirty="0" err="1"/>
              <a:t>N.p</a:t>
            </a:r>
            <a:r>
              <a:rPr lang="en-US" sz="2400" dirty="0"/>
              <a:t>., 27 Aug. 2013. Web. 27 Aug. 2013.</a:t>
            </a:r>
          </a:p>
          <a:p>
            <a:r>
              <a:rPr lang="en-US" sz="2400" dirty="0"/>
              <a:t>"Make a Donation." </a:t>
            </a:r>
            <a:r>
              <a:rPr lang="en-US" sz="2400" i="1" dirty="0"/>
              <a:t>National Aviation Hall of Fame</a:t>
            </a:r>
            <a:r>
              <a:rPr lang="en-US" sz="2400" dirty="0"/>
              <a:t>. </a:t>
            </a:r>
            <a:r>
              <a:rPr lang="en-US" sz="2400" dirty="0" err="1"/>
              <a:t>N.p</a:t>
            </a:r>
            <a:r>
              <a:rPr lang="en-US" sz="2400" dirty="0"/>
              <a:t>., </a:t>
            </a:r>
            <a:r>
              <a:rPr lang="en-US" sz="2400" dirty="0" err="1"/>
              <a:t>n.d.</a:t>
            </a:r>
            <a:r>
              <a:rPr lang="en-US" sz="2400" dirty="0"/>
              <a:t> Web. 27 Aug. 2013.</a:t>
            </a:r>
          </a:p>
          <a:p>
            <a:r>
              <a:rPr lang="en-US" sz="2400" dirty="0"/>
              <a:t>"Mentoring Makes a Difference." </a:t>
            </a:r>
            <a:r>
              <a:rPr lang="en-US" sz="2400" i="1" dirty="0"/>
              <a:t>Lockheed Martin · Products</a:t>
            </a:r>
            <a:r>
              <a:rPr lang="en-US" sz="2400" dirty="0"/>
              <a:t>. </a:t>
            </a:r>
            <a:r>
              <a:rPr lang="en-US" sz="2400" dirty="0" err="1"/>
              <a:t>N.p</a:t>
            </a:r>
            <a:r>
              <a:rPr lang="en-US" sz="2400" dirty="0"/>
              <a:t>., </a:t>
            </a:r>
            <a:r>
              <a:rPr lang="en-US" sz="2400" dirty="0" err="1"/>
              <a:t>n.d.</a:t>
            </a:r>
            <a:r>
              <a:rPr lang="en-US" sz="2400" dirty="0"/>
              <a:t> Web. 27 Aug. 2013.</a:t>
            </a:r>
          </a:p>
          <a:p>
            <a:r>
              <a:rPr lang="en-US" sz="2400" dirty="0"/>
              <a:t>"Summary." </a:t>
            </a:r>
            <a:r>
              <a:rPr lang="en-US" sz="2400" i="1" dirty="0"/>
              <a:t>U.S. Bureau of Labor Statistics</a:t>
            </a:r>
            <a:r>
              <a:rPr lang="en-US" sz="2400" dirty="0"/>
              <a:t>. U.S. Bureau of Labor Statistics, </a:t>
            </a:r>
            <a:r>
              <a:rPr lang="en-US" sz="2400" dirty="0" err="1"/>
              <a:t>n.d.</a:t>
            </a:r>
            <a:r>
              <a:rPr lang="en-US" sz="2400" dirty="0"/>
              <a:t> Web. 27 Aug. 2013.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0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Education and certification required and salary</a:t>
            </a:r>
          </a:p>
          <a:p>
            <a:r>
              <a:rPr lang="en-US" sz="2800" dirty="0" smtClean="0"/>
              <a:t>Job Description</a:t>
            </a:r>
          </a:p>
          <a:p>
            <a:r>
              <a:rPr lang="en-US" sz="2800" dirty="0" smtClean="0"/>
              <a:t>Field of aerospace engineering and future opportunities</a:t>
            </a:r>
          </a:p>
          <a:p>
            <a:r>
              <a:rPr lang="en-US" sz="2800" dirty="0" smtClean="0"/>
              <a:t>Lockheed Martin</a:t>
            </a:r>
          </a:p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ATK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Sam Williams</a:t>
            </a:r>
            <a:endParaRPr lang="en-US" sz="2800" dirty="0" smtClean="0"/>
          </a:p>
          <a:p>
            <a:r>
              <a:rPr lang="en-US" sz="2800" dirty="0" err="1" smtClean="0"/>
              <a:t>Hellmuth</a:t>
            </a:r>
            <a:r>
              <a:rPr lang="en-US" sz="2800" dirty="0" smtClean="0"/>
              <a:t> Walter</a:t>
            </a:r>
            <a:endParaRPr lang="en-US" sz="2800" dirty="0" smtClean="0"/>
          </a:p>
          <a:p>
            <a:r>
              <a:rPr lang="en-US" sz="2800" dirty="0" smtClean="0"/>
              <a:t>Bibliography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51" y="3142444"/>
            <a:ext cx="4859487" cy="32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8992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Education and Certification Required and Salary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2696"/>
            <a:ext cx="8596668" cy="48247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people need a bachelor’s degree to enter in the field</a:t>
            </a:r>
          </a:p>
          <a:p>
            <a:r>
              <a:rPr lang="en-US" sz="2800" dirty="0" smtClean="0"/>
              <a:t>Entry level engineers are not required to be certified, but more experienced engineers must be licensed as professional engineers (PE)</a:t>
            </a:r>
          </a:p>
          <a:p>
            <a:r>
              <a:rPr lang="en-US" sz="2800" dirty="0" smtClean="0"/>
              <a:t>Median pay in 2010 was $97,480 a year and $46.86 an hour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634" y="4208877"/>
            <a:ext cx="4834118" cy="2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8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8840"/>
            <a:ext cx="8596668" cy="1141927"/>
          </a:xfrm>
        </p:spPr>
        <p:txBody>
          <a:bodyPr/>
          <a:lstStyle/>
          <a:p>
            <a:pPr algn="ctr"/>
            <a:r>
              <a:rPr lang="en-US" dirty="0" smtClean="0"/>
              <a:t>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14400"/>
            <a:ext cx="7033282" cy="58447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Aerospace engineers design airplanes, spacecraft, satellites, and missiles</a:t>
            </a:r>
          </a:p>
          <a:p>
            <a:r>
              <a:rPr lang="en-US" sz="2800" dirty="0" smtClean="0"/>
              <a:t>They test prototypes to make sure they work as they were designed </a:t>
            </a:r>
          </a:p>
          <a:p>
            <a:r>
              <a:rPr lang="en-US" sz="2800" dirty="0" smtClean="0"/>
              <a:t>Aerospace engineers develop new technologies for aviation, defense systems, and spacecraft</a:t>
            </a:r>
          </a:p>
          <a:p>
            <a:r>
              <a:rPr lang="en-US" sz="2800" dirty="0" smtClean="0">
                <a:hlinkClick r:id="rId2"/>
              </a:rPr>
              <a:t>Career Profile of an Aerospace Engineer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Average day of Aerospace Engineer</a:t>
            </a:r>
            <a:endParaRPr lang="en-US" sz="28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895" y="914400"/>
            <a:ext cx="4001965" cy="26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8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7476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Field of Aerospace Engineering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0158"/>
            <a:ext cx="6691595" cy="59178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2010, there were 81,000 aerospace engineering jobs in the United States</a:t>
            </a:r>
          </a:p>
          <a:p>
            <a:r>
              <a:rPr lang="en-US" sz="2800" dirty="0" smtClean="0"/>
              <a:t>The 5% growth rate is slower than other fields of work</a:t>
            </a:r>
          </a:p>
          <a:p>
            <a:r>
              <a:rPr lang="en-US" sz="2800" dirty="0" smtClean="0"/>
              <a:t>Some jobs require national security level clearance which will help keep jobs in the country</a:t>
            </a:r>
          </a:p>
          <a:p>
            <a:r>
              <a:rPr lang="en-US" sz="2800" dirty="0" smtClean="0"/>
              <a:t>Demand for more fuel efficient aircraft will provide a need for aerospace engineers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977" y="940158"/>
            <a:ext cx="4056615" cy="26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-279833"/>
            <a:ext cx="6877318" cy="22367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32" y="1526148"/>
            <a:ext cx="8596668" cy="533185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Lockheed Martin is a global security and aerospace company involved in every step of creating and maintaining products</a:t>
            </a:r>
          </a:p>
          <a:p>
            <a:r>
              <a:rPr lang="en-US" sz="2800" dirty="0" smtClean="0"/>
              <a:t>Their main customers are agencies of the USA government- US Army, Navy, and Air Force</a:t>
            </a:r>
          </a:p>
          <a:p>
            <a:r>
              <a:rPr lang="en-US" sz="2800" dirty="0" smtClean="0"/>
              <a:t>Several of their current aircraft products include the C-141, F-16, and the F-22</a:t>
            </a:r>
          </a:p>
          <a:p>
            <a:r>
              <a:rPr lang="en-US" sz="2800" dirty="0" smtClean="0"/>
              <a:t>They also make products in many other fields, including ground vehicles, missiles, and missile defense</a:t>
            </a:r>
          </a:p>
          <a:p>
            <a:r>
              <a:rPr lang="en-US" sz="2800" dirty="0" smtClean="0"/>
              <a:t>Link: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www.lockheedmartin.com/us/what-we-do/aerospace-defense.html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773" y="650968"/>
            <a:ext cx="4046135" cy="2611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8392" y="218941"/>
            <a:ext cx="328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F-22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70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224865"/>
            <a:ext cx="3657601" cy="1504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20" y="1903012"/>
            <a:ext cx="8596668" cy="465233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ATK stands for Alliant Techsystems, which is a company which makes and develops products in the markets of aerospace, defense, and sporting</a:t>
            </a:r>
          </a:p>
          <a:p>
            <a:r>
              <a:rPr lang="en-US" sz="2800" dirty="0" smtClean="0"/>
              <a:t>Their products are more of the small details on bigger ideas, such as antennas for stealth fighters and other tactical aircraft 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owever they also make bigger products, such as small satellites, with four series- A100,200,500,700</a:t>
            </a:r>
          </a:p>
          <a:p>
            <a:r>
              <a:rPr lang="en-US" sz="2800" dirty="0" err="1" smtClean="0"/>
              <a:t>Link:</a:t>
            </a:r>
            <a:r>
              <a:rPr lang="en-US" sz="2800" dirty="0" err="1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://www.atk.com/product-media-alpha-listing/?</a:t>
            </a:r>
            <a:r>
              <a:rPr lang="en-US" sz="2800" dirty="0" smtClean="0">
                <a:hlinkClick r:id="rId3"/>
              </a:rPr>
              <a:t>order=gro&amp;lt=A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663" y="4284019"/>
            <a:ext cx="4037914" cy="22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4757"/>
            <a:ext cx="8596668" cy="1320800"/>
          </a:xfrm>
        </p:spPr>
        <p:txBody>
          <a:bodyPr/>
          <a:lstStyle/>
          <a:p>
            <a:r>
              <a:rPr lang="en-US" dirty="0" smtClean="0"/>
              <a:t>Sam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25157"/>
            <a:ext cx="7774688" cy="567449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Sam Williams was an engineer who never worked for  big company, but developed all of his products with private funding on his own</a:t>
            </a:r>
          </a:p>
          <a:p>
            <a:r>
              <a:rPr lang="en-US" sz="2800" dirty="0" smtClean="0"/>
              <a:t>Sam helped develop a Navy turboprop and the automotive gas turbine while with Chrysler</a:t>
            </a:r>
          </a:p>
          <a:p>
            <a:r>
              <a:rPr lang="en-US" sz="2800" dirty="0" smtClean="0"/>
              <a:t>He invented the small gas turbine on his own which helped to later make the cruise missile and affordable business jet aircraft</a:t>
            </a:r>
          </a:p>
          <a:p>
            <a:r>
              <a:rPr lang="en-US" sz="2800" dirty="0" smtClean="0"/>
              <a:t>He received the Collier and Wright Memorial trophies as well as the National Medal of Technology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022" y="622858"/>
            <a:ext cx="3379919" cy="42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80" y="177113"/>
            <a:ext cx="8596668" cy="1320800"/>
          </a:xfrm>
        </p:spPr>
        <p:txBody>
          <a:bodyPr/>
          <a:lstStyle/>
          <a:p>
            <a:r>
              <a:rPr lang="en-US" dirty="0" err="1" smtClean="0"/>
              <a:t>Hellmuth</a:t>
            </a:r>
            <a:r>
              <a:rPr lang="en-US" dirty="0" smtClean="0"/>
              <a:t> Walter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80" y="974341"/>
            <a:ext cx="8441952" cy="53399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Hellmuth</a:t>
            </a:r>
            <a:r>
              <a:rPr lang="en-US" sz="2800" dirty="0" smtClean="0"/>
              <a:t> Walter was a German engineer who lived and invented during the 1930s and 1940s </a:t>
            </a:r>
          </a:p>
          <a:p>
            <a:r>
              <a:rPr lang="en-US" sz="2800" dirty="0" smtClean="0"/>
              <a:t>Came up with the ideas for rocket engines, which got better as WWII went on, and was used in the German fighter, the </a:t>
            </a:r>
            <a:r>
              <a:rPr lang="en-US" sz="2800" dirty="0"/>
              <a:t>Messerschmitt Me </a:t>
            </a:r>
            <a:r>
              <a:rPr lang="en-US" sz="2800" dirty="0" smtClean="0"/>
              <a:t>163</a:t>
            </a:r>
          </a:p>
          <a:p>
            <a:r>
              <a:rPr lang="en-US" sz="2800" dirty="0" smtClean="0"/>
              <a:t>Also used his knowledge in developing submarines, and launching systems for missiles</a:t>
            </a:r>
          </a:p>
          <a:p>
            <a:r>
              <a:rPr lang="en-US" sz="2800" dirty="0" smtClean="0"/>
              <a:t>Published over 200 patents, and received numerous scientific awards and medals during his life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2" y="459216"/>
            <a:ext cx="2749424" cy="3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3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10123</TotalTime>
  <Words>491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Aerospace Engineering</vt:lpstr>
      <vt:lpstr>Topics </vt:lpstr>
      <vt:lpstr>Education and Certification Required and Salary</vt:lpstr>
      <vt:lpstr>Job Description</vt:lpstr>
      <vt:lpstr>Field of Aerospace Engineering </vt:lpstr>
      <vt:lpstr>PowerPoint Presentation</vt:lpstr>
      <vt:lpstr>PowerPoint Presentation</vt:lpstr>
      <vt:lpstr>Sam Williams</vt:lpstr>
      <vt:lpstr>Hellmuth Walter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Aerospace Engineering</dc:title>
  <dc:creator>Microsoft account</dc:creator>
  <cp:lastModifiedBy>Microsoft account</cp:lastModifiedBy>
  <cp:revision>26</cp:revision>
  <dcterms:created xsi:type="dcterms:W3CDTF">2013-08-22T14:30:03Z</dcterms:created>
  <dcterms:modified xsi:type="dcterms:W3CDTF">2013-08-30T14:35:11Z</dcterms:modified>
</cp:coreProperties>
</file>